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Prompt Medium"/>
      <p:regular r:id="rId15"/>
      <p:bold r:id="rId16"/>
      <p:italic r:id="rId17"/>
      <p:boldItalic r:id="rId18"/>
    </p:embeddedFont>
    <p:embeddedFont>
      <p:font typeface="Mukta Light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uktaLight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PromptMedium-regular.fntdata"/><Relationship Id="rId14" Type="http://schemas.openxmlformats.org/officeDocument/2006/relationships/slide" Target="slides/slide8.xml"/><Relationship Id="rId17" Type="http://schemas.openxmlformats.org/officeDocument/2006/relationships/font" Target="fonts/PromptMedium-italic.fntdata"/><Relationship Id="rId16" Type="http://schemas.openxmlformats.org/officeDocument/2006/relationships/font" Target="fonts/PromptMedium-bold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MuktaLight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mpt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96" name="Google Shape;96;p2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12" name="Google Shape;112;p3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25" name="Google Shape;125;p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5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36" name="Google Shape;136;p5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6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59" name="Google Shape;159;p6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7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87" name="Google Shape;187;p7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8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197" name="Google Shape;197;p8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" name="Google Shape;7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" name="Google Shape;9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5" name="Google Shape;45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" name="Google Shape;4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" name="Google Shape;6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8" name="Google Shape;6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2" name="Google Shape;72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" name="Google Shape;73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0" name="Google Shape;80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" name="Google Shape;13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" name="Google Shape;17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" name="Google Shape;21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5" name="Google Shape;25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9" name="Google Shape;29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3" name="Google Shape;33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7" name="Google Shape;37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4509" y="4843463"/>
            <a:ext cx="1076628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3.png"/><Relationship Id="rId6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9" name="Google Shape;8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3"/>
          <p:cNvSpPr/>
          <p:nvPr/>
        </p:nvSpPr>
        <p:spPr>
          <a:xfrm>
            <a:off x="3969023" y="1689646"/>
            <a:ext cx="4634954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700"/>
              <a:buFont typeface="Prompt Medium"/>
              <a:buNone/>
            </a:pPr>
            <a:r>
              <a:rPr b="0" i="0" lang="en-GB" sz="27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AI-Powered Road Damage Detection - Potholes &amp; Cracks (India)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3"/>
          <p:cNvSpPr/>
          <p:nvPr/>
        </p:nvSpPr>
        <p:spPr>
          <a:xfrm>
            <a:off x="3969023" y="3206949"/>
            <a:ext cx="4634954" cy="246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/>
          <p:nvPr/>
        </p:nvSpPr>
        <p:spPr>
          <a:xfrm>
            <a:off x="540023" y="902680"/>
            <a:ext cx="4579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200"/>
              <a:buFont typeface="Prompt Medium"/>
              <a:buNone/>
            </a:pP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The Problem - Safety, Scale, Cost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9" name="Google Shape;9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23" y="1896145"/>
            <a:ext cx="742206" cy="458688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4"/>
          <p:cNvSpPr/>
          <p:nvPr/>
        </p:nvSpPr>
        <p:spPr>
          <a:xfrm>
            <a:off x="1475110" y="1896145"/>
            <a:ext cx="162431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Rising Road Risk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4"/>
          <p:cNvSpPr/>
          <p:nvPr/>
        </p:nvSpPr>
        <p:spPr>
          <a:xfrm>
            <a:off x="1475110" y="2203028"/>
            <a:ext cx="1624310" cy="1481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53% rise in pothole-related accidents (MoRTH 2020–24). Immediate danger to road users and increasing liability for authorities.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2" name="Google Shape;102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92301" y="1896145"/>
            <a:ext cx="742206" cy="45868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4"/>
          <p:cNvSpPr/>
          <p:nvPr/>
        </p:nvSpPr>
        <p:spPr>
          <a:xfrm>
            <a:off x="4227389" y="1896145"/>
            <a:ext cx="1624310" cy="428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Massive Asset Base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4227389" y="2417341"/>
            <a:ext cx="1624310" cy="9876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India: ~5.5M km of roads, manual inspection is slow and costly (≈ ₹500 crore/year).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5" name="Google Shape;105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44580" y="1896145"/>
            <a:ext cx="742206" cy="458688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4"/>
          <p:cNvSpPr/>
          <p:nvPr/>
        </p:nvSpPr>
        <p:spPr>
          <a:xfrm>
            <a:off x="6979667" y="1896145"/>
            <a:ext cx="1624310" cy="428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Low-Cost Sensing Opportunity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4"/>
          <p:cNvSpPr/>
          <p:nvPr/>
        </p:nvSpPr>
        <p:spPr>
          <a:xfrm>
            <a:off x="6979667" y="2417341"/>
            <a:ext cx="1624310" cy="1481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Smartphone dashcams enable scalable data capture. AI detection can convert footage into civic action and prioritized repairs.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4" name="Google Shape;11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5"/>
          <p:cNvSpPr/>
          <p:nvPr/>
        </p:nvSpPr>
        <p:spPr>
          <a:xfrm>
            <a:off x="540023" y="757766"/>
            <a:ext cx="4438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200"/>
              <a:buFont typeface="Prompt Medium"/>
              <a:buNone/>
            </a:pP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Scope - What we cover (concise)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5"/>
          <p:cNvSpPr/>
          <p:nvPr/>
        </p:nvSpPr>
        <p:spPr>
          <a:xfrm>
            <a:off x="540025" y="1737426"/>
            <a:ext cx="2240400" cy="2514900"/>
          </a:xfrm>
          <a:prstGeom prst="roundRect">
            <a:avLst>
              <a:gd fmla="val 2893" name="adj"/>
            </a:avLst>
          </a:prstGeom>
          <a:solidFill>
            <a:srgbClr val="0B0C23">
              <a:alpha val="94901"/>
            </a:srgbClr>
          </a:solidFill>
          <a:ln cap="flat" cmpd="sng" w="3047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5"/>
          <p:cNvSpPr/>
          <p:nvPr/>
        </p:nvSpPr>
        <p:spPr>
          <a:xfrm>
            <a:off x="713333" y="1910730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In Scope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5"/>
          <p:cNvSpPr/>
          <p:nvPr/>
        </p:nvSpPr>
        <p:spPr>
          <a:xfrm>
            <a:off x="713333" y="2217614"/>
            <a:ext cx="1893689" cy="13963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Potholes (D40 threshold)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Smartphone dashcam captures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RDD2022 India images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5"/>
          <p:cNvSpPr/>
          <p:nvPr/>
        </p:nvSpPr>
        <p:spPr>
          <a:xfrm>
            <a:off x="2934600" y="1737426"/>
            <a:ext cx="2240400" cy="2514900"/>
          </a:xfrm>
          <a:prstGeom prst="roundRect">
            <a:avLst>
              <a:gd fmla="val 2893" name="adj"/>
            </a:avLst>
          </a:prstGeom>
          <a:solidFill>
            <a:srgbClr val="0B0C23">
              <a:alpha val="94901"/>
            </a:srgbClr>
          </a:solidFill>
          <a:ln cap="flat" cmpd="sng" w="3047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5"/>
          <p:cNvSpPr/>
          <p:nvPr/>
        </p:nvSpPr>
        <p:spPr>
          <a:xfrm>
            <a:off x="3107903" y="1910730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Out of Scope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3107903" y="2217614"/>
            <a:ext cx="1893764" cy="1589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Non-Indian datasets for final model </a:t>
            </a:r>
            <a:endParaRPr b="0" i="0" sz="1200" u="none" cap="none" strike="noStrike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lang="en-GB" sz="120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Minor cracks</a:t>
            </a:r>
            <a:endParaRPr sz="1200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Large structural failures requiring civil survey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Multi-modal sensors (LIDAR)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7" name="Google Shape;12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6"/>
          <p:cNvSpPr/>
          <p:nvPr/>
        </p:nvSpPr>
        <p:spPr>
          <a:xfrm>
            <a:off x="540025" y="936025"/>
            <a:ext cx="39087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200"/>
              <a:buFont typeface="Prompt Medium"/>
              <a:buNone/>
            </a:pP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Dataset - </a:t>
            </a: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RDD2022</a:t>
            </a: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 India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6"/>
          <p:cNvSpPr/>
          <p:nvPr/>
        </p:nvSpPr>
        <p:spPr>
          <a:xfrm>
            <a:off x="540048" y="1639727"/>
            <a:ext cx="46350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Dataset snapshot: 7,000+ India-specific images covering local roads and highways. Samples include smartphone captures across weather (monsoon), lighting, shadows and motion blur  intentionally representative of deployment conditions.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6"/>
          <p:cNvSpPr/>
          <p:nvPr/>
        </p:nvSpPr>
        <p:spPr>
          <a:xfrm>
            <a:off x="540025" y="2988176"/>
            <a:ext cx="4635000" cy="1123500"/>
          </a:xfrm>
          <a:prstGeom prst="roundRect">
            <a:avLst>
              <a:gd fmla="val 7180" name="adj"/>
            </a:avLst>
          </a:prstGeom>
          <a:solidFill>
            <a:srgbClr val="321A2C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1" name="Google Shape;131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283" y="3212678"/>
            <a:ext cx="192881" cy="15426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6"/>
          <p:cNvSpPr/>
          <p:nvPr/>
        </p:nvSpPr>
        <p:spPr>
          <a:xfrm>
            <a:off x="1041425" y="3180978"/>
            <a:ext cx="3979292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Dataset prepared for fine-tuning and evaluation with India-centric edge cases (occlusion, small potholes, parked vehicles).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/>
          <p:nvPr/>
        </p:nvSpPr>
        <p:spPr>
          <a:xfrm>
            <a:off x="540026" y="730225"/>
            <a:ext cx="410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200"/>
              <a:buFont typeface="Prompt Medium"/>
              <a:buNone/>
            </a:pP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Critical Gaps Identified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39" name="Google Shape;13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23" y="1564779"/>
            <a:ext cx="154261" cy="15426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7"/>
          <p:cNvSpPr/>
          <p:nvPr/>
        </p:nvSpPr>
        <p:spPr>
          <a:xfrm>
            <a:off x="540023" y="1788691"/>
            <a:ext cx="3954810" cy="19050"/>
          </a:xfrm>
          <a:prstGeom prst="rect">
            <a:avLst/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7"/>
          <p:cNvSpPr/>
          <p:nvPr/>
        </p:nvSpPr>
        <p:spPr>
          <a:xfrm>
            <a:off x="540023" y="1903884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Domain Bias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7"/>
          <p:cNvSpPr/>
          <p:nvPr/>
        </p:nvSpPr>
        <p:spPr>
          <a:xfrm>
            <a:off x="540023" y="2210768"/>
            <a:ext cx="3954810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Models trained on non-Indian data lose 15–25% mAP when applied to Indian road textures and contexts.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3" name="Google Shape;14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9093" y="1564779"/>
            <a:ext cx="154261" cy="15426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/>
          <p:nvPr/>
        </p:nvSpPr>
        <p:spPr>
          <a:xfrm>
            <a:off x="4649093" y="1788691"/>
            <a:ext cx="3954884" cy="19050"/>
          </a:xfrm>
          <a:prstGeom prst="rect">
            <a:avLst/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7"/>
          <p:cNvSpPr/>
          <p:nvPr/>
        </p:nvSpPr>
        <p:spPr>
          <a:xfrm>
            <a:off x="4649093" y="1903884"/>
            <a:ext cx="2022128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Edge Speed Constraints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7"/>
          <p:cNvSpPr/>
          <p:nvPr/>
        </p:nvSpPr>
        <p:spPr>
          <a:xfrm>
            <a:off x="4649093" y="2210768"/>
            <a:ext cx="3954884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Many models deliver &lt;10 FPS on typical CPUs - insufficient for live civic monitoring.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7" name="Google Shape;14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23" y="2993827"/>
            <a:ext cx="154261" cy="15426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7"/>
          <p:cNvSpPr/>
          <p:nvPr/>
        </p:nvSpPr>
        <p:spPr>
          <a:xfrm>
            <a:off x="540023" y="3217739"/>
            <a:ext cx="3954810" cy="19050"/>
          </a:xfrm>
          <a:prstGeom prst="rect">
            <a:avLst/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7"/>
          <p:cNvSpPr/>
          <p:nvPr/>
        </p:nvSpPr>
        <p:spPr>
          <a:xfrm>
            <a:off x="540023" y="3332931"/>
            <a:ext cx="2091407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Lack of India Fine-tuning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7"/>
          <p:cNvSpPr/>
          <p:nvPr/>
        </p:nvSpPr>
        <p:spPr>
          <a:xfrm>
            <a:off x="540023" y="3639815"/>
            <a:ext cx="3954810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RDD2022 India remains underutilized for targeted fine-tuning and validation.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51" name="Google Shape;15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9093" y="2993827"/>
            <a:ext cx="154261" cy="15426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/>
          <p:nvPr/>
        </p:nvSpPr>
        <p:spPr>
          <a:xfrm>
            <a:off x="4649093" y="3217739"/>
            <a:ext cx="3954884" cy="19050"/>
          </a:xfrm>
          <a:prstGeom prst="rect">
            <a:avLst/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7"/>
          <p:cNvSpPr/>
          <p:nvPr/>
        </p:nvSpPr>
        <p:spPr>
          <a:xfrm>
            <a:off x="4649093" y="3332931"/>
            <a:ext cx="2022798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Small/Obscured Defects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7"/>
          <p:cNvSpPr/>
          <p:nvPr/>
        </p:nvSpPr>
        <p:spPr>
          <a:xfrm>
            <a:off x="4649093" y="3639815"/>
            <a:ext cx="3954884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Small potholes and damage under blur/occlusion are frequently missed, impacting recall.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1" name="Google Shape;16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/>
          <p:nvPr/>
        </p:nvSpPr>
        <p:spPr>
          <a:xfrm>
            <a:off x="3849227" y="491050"/>
            <a:ext cx="48747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15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1700"/>
              <a:buFont typeface="Prompt Medium"/>
              <a:buNone/>
            </a:pPr>
            <a:r>
              <a:rPr b="0" i="0" lang="en-GB" sz="17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Our Contribution - Technical Summary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8"/>
          <p:cNvSpPr/>
          <p:nvPr/>
        </p:nvSpPr>
        <p:spPr>
          <a:xfrm>
            <a:off x="3849216" y="1290414"/>
            <a:ext cx="2390552" cy="1438052"/>
          </a:xfrm>
          <a:prstGeom prst="roundRect">
            <a:avLst>
              <a:gd fmla="val 3507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8"/>
          <p:cNvSpPr/>
          <p:nvPr/>
        </p:nvSpPr>
        <p:spPr>
          <a:xfrm>
            <a:off x="3974009" y="1415207"/>
            <a:ext cx="360164" cy="360164"/>
          </a:xfrm>
          <a:prstGeom prst="roundRect">
            <a:avLst>
              <a:gd fmla="val 1586616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65" name="Google Shape;16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3054" y="1514252"/>
            <a:ext cx="162074" cy="162074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/>
          <p:nvPr/>
        </p:nvSpPr>
        <p:spPr>
          <a:xfrm>
            <a:off x="3974009" y="1868761"/>
            <a:ext cx="1334021" cy="1667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Prompt Medium"/>
              <a:buNone/>
            </a:pPr>
            <a:r>
              <a:rPr b="0" i="0" lang="en-GB" sz="10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Performance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8"/>
          <p:cNvSpPr/>
          <p:nvPr/>
        </p:nvSpPr>
        <p:spPr>
          <a:xfrm>
            <a:off x="3974009" y="2091556"/>
            <a:ext cx="2140967" cy="341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00"/>
              <a:buFont typeface="Mukta Light"/>
              <a:buNone/>
            </a:pPr>
            <a:r>
              <a:rPr b="0" i="0" lang="en-GB" sz="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India fine-tuning → +15% mAP (relative), measured on RDD2022 India holdout.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8"/>
          <p:cNvSpPr/>
          <p:nvPr/>
        </p:nvSpPr>
        <p:spPr>
          <a:xfrm>
            <a:off x="6333158" y="1290414"/>
            <a:ext cx="2390626" cy="1438052"/>
          </a:xfrm>
          <a:prstGeom prst="roundRect">
            <a:avLst>
              <a:gd fmla="val 3507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8"/>
          <p:cNvSpPr/>
          <p:nvPr/>
        </p:nvSpPr>
        <p:spPr>
          <a:xfrm>
            <a:off x="6457950" y="1415207"/>
            <a:ext cx="360164" cy="360164"/>
          </a:xfrm>
          <a:prstGeom prst="roundRect">
            <a:avLst>
              <a:gd fmla="val 1586616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0" name="Google Shape;17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56995" y="1514252"/>
            <a:ext cx="162074" cy="16207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8"/>
          <p:cNvSpPr/>
          <p:nvPr/>
        </p:nvSpPr>
        <p:spPr>
          <a:xfrm>
            <a:off x="6457950" y="1868761"/>
            <a:ext cx="1334021" cy="1667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Prompt Medium"/>
              <a:buNone/>
            </a:pPr>
            <a:r>
              <a:rPr b="0" i="0" lang="en-GB" sz="10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Efficiency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8"/>
          <p:cNvSpPr/>
          <p:nvPr/>
        </p:nvSpPr>
        <p:spPr>
          <a:xfrm>
            <a:off x="6457950" y="2091556"/>
            <a:ext cx="2141041" cy="5121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00"/>
              <a:buFont typeface="Mukta Light"/>
              <a:buNone/>
            </a:pPr>
            <a:r>
              <a:rPr b="0" i="0" lang="en-GB" sz="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Model distillation and pruning → sustained 15+ FPS on mid-range CPU (i5-class), target &gt;12 FPS on typical smartphone SoC.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8"/>
          <p:cNvSpPr/>
          <p:nvPr/>
        </p:nvSpPr>
        <p:spPr>
          <a:xfrm>
            <a:off x="3849216" y="2821856"/>
            <a:ext cx="2390552" cy="1438052"/>
          </a:xfrm>
          <a:prstGeom prst="roundRect">
            <a:avLst>
              <a:gd fmla="val 3507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8"/>
          <p:cNvSpPr/>
          <p:nvPr/>
        </p:nvSpPr>
        <p:spPr>
          <a:xfrm>
            <a:off x="3974009" y="2946648"/>
            <a:ext cx="360164" cy="360164"/>
          </a:xfrm>
          <a:prstGeom prst="roundRect">
            <a:avLst>
              <a:gd fmla="val 1586616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5" name="Google Shape;17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3054" y="3045693"/>
            <a:ext cx="162074" cy="16207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8"/>
          <p:cNvSpPr/>
          <p:nvPr/>
        </p:nvSpPr>
        <p:spPr>
          <a:xfrm>
            <a:off x="3974009" y="3400202"/>
            <a:ext cx="1541041" cy="1667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Prompt Medium"/>
              <a:buNone/>
            </a:pPr>
            <a:r>
              <a:rPr b="0" i="0" lang="en-GB" sz="10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Contextual Deployment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3974009" y="3622998"/>
            <a:ext cx="2140967" cy="5121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00"/>
              <a:buFont typeface="Mukta Light"/>
              <a:buNone/>
            </a:pPr>
            <a:r>
              <a:rPr b="0" i="0" lang="en-GB" sz="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System tuned for smartphone civic monitoring and municipal reporting pipelines.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8"/>
          <p:cNvSpPr/>
          <p:nvPr/>
        </p:nvSpPr>
        <p:spPr>
          <a:xfrm>
            <a:off x="6333158" y="2821856"/>
            <a:ext cx="2390626" cy="1438052"/>
          </a:xfrm>
          <a:prstGeom prst="roundRect">
            <a:avLst>
              <a:gd fmla="val 3507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8"/>
          <p:cNvSpPr/>
          <p:nvPr/>
        </p:nvSpPr>
        <p:spPr>
          <a:xfrm>
            <a:off x="6457950" y="2946648"/>
            <a:ext cx="360164" cy="360164"/>
          </a:xfrm>
          <a:prstGeom prst="roundRect">
            <a:avLst>
              <a:gd fmla="val 1586616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80" name="Google Shape;18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56995" y="3045693"/>
            <a:ext cx="162074" cy="16207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/>
          <p:nvPr/>
        </p:nvSpPr>
        <p:spPr>
          <a:xfrm>
            <a:off x="6457950" y="3400202"/>
            <a:ext cx="1334021" cy="1667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Prompt Medium"/>
              <a:buNone/>
            </a:pPr>
            <a:r>
              <a:rPr b="0" i="0" lang="en-GB" sz="10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Robustness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8"/>
          <p:cNvSpPr/>
          <p:nvPr/>
        </p:nvSpPr>
        <p:spPr>
          <a:xfrm>
            <a:off x="6457950" y="3622997"/>
            <a:ext cx="2141041" cy="3414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00"/>
              <a:buFont typeface="Mukta Light"/>
              <a:buNone/>
            </a:pPr>
            <a:r>
              <a:rPr b="0" i="0" lang="en-GB" sz="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Cross-region validation to ensure generalization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/>
          <p:nvPr/>
        </p:nvSpPr>
        <p:spPr>
          <a:xfrm>
            <a:off x="625897" y="837289"/>
            <a:ext cx="49065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1800"/>
              <a:buFont typeface="Prompt Medium"/>
              <a:buNone/>
            </a:pPr>
            <a:r>
              <a:rPr b="0" i="0" lang="en-GB" sz="18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Success Metrics - Clear, Measurable Targets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90" name="Google Shape;19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226" y="1556075"/>
            <a:ext cx="4906499" cy="268566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9"/>
          <p:cNvSpPr/>
          <p:nvPr/>
        </p:nvSpPr>
        <p:spPr>
          <a:xfrm>
            <a:off x="5481727" y="1556085"/>
            <a:ext cx="37890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68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Mukta Light"/>
              <a:buNone/>
            </a:pPr>
            <a:r>
              <a:rPr b="0" i="0" lang="en-GB" sz="10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Primary metric: 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5481727" y="1841314"/>
            <a:ext cx="37890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468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Mukta Light"/>
              <a:buChar char="•"/>
            </a:pPr>
            <a:r>
              <a:rPr b="0" i="0" lang="en-GB" sz="10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mAP across IoU range 0.5 (target &gt;0.70).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468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Mukta Light"/>
              <a:buChar char="•"/>
            </a:pPr>
            <a:r>
              <a:rPr b="0" i="0" lang="en-GB" sz="10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Precision, Recall, F1 ≥ 0.75. 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468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00"/>
              <a:buFont typeface="Mukta Light"/>
              <a:buChar char="•"/>
            </a:pPr>
            <a:r>
              <a:rPr b="0" i="0" lang="en-GB" sz="10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Real-time inference &gt;12 FPS on standard CPU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/>
          <p:nvPr/>
        </p:nvSpPr>
        <p:spPr>
          <a:xfrm>
            <a:off x="476676" y="650293"/>
            <a:ext cx="60891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200"/>
              <a:buFont typeface="Prompt Medium"/>
              <a:buNone/>
            </a:pPr>
            <a:r>
              <a:rPr b="0" i="0" lang="en-GB" sz="22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Evidence &amp; Evaluation Plan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00" name="Google Shape;20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23" y="1555105"/>
            <a:ext cx="1126108" cy="6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0"/>
          <p:cNvSpPr/>
          <p:nvPr/>
        </p:nvSpPr>
        <p:spPr>
          <a:xfrm>
            <a:off x="540023" y="2443907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Quantitative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0"/>
          <p:cNvSpPr/>
          <p:nvPr/>
        </p:nvSpPr>
        <p:spPr>
          <a:xfrm>
            <a:off x="540023" y="2750790"/>
            <a:ext cx="2559398" cy="246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Baseline vs Ours: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540023" y="3090267"/>
            <a:ext cx="2559398" cy="1149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mAP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Precision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Recall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159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Char char="•"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FPS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04" name="Google Shape;20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92301" y="1555105"/>
            <a:ext cx="1126108" cy="6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/>
          <p:nvPr/>
        </p:nvSpPr>
        <p:spPr>
          <a:xfrm>
            <a:off x="3292301" y="2443907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Qualitative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0"/>
          <p:cNvSpPr/>
          <p:nvPr/>
        </p:nvSpPr>
        <p:spPr>
          <a:xfrm>
            <a:off x="3292300" y="2750800"/>
            <a:ext cx="23487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Detection videos across varied conditions (monsoon, night, occlusion) to validate real-world usability for civic teams.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07" name="Google Shape;20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44580" y="1555105"/>
            <a:ext cx="1126108" cy="695921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0"/>
          <p:cNvSpPr/>
          <p:nvPr/>
        </p:nvSpPr>
        <p:spPr>
          <a:xfrm>
            <a:off x="6044580" y="2443907"/>
            <a:ext cx="1714500" cy="21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GB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Benchmarking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0"/>
          <p:cNvSpPr/>
          <p:nvPr/>
        </p:nvSpPr>
        <p:spPr>
          <a:xfrm>
            <a:off x="6044580" y="2750790"/>
            <a:ext cx="2559398" cy="493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00"/>
              <a:buFont typeface="Mukta Light"/>
              <a:buNone/>
            </a:pPr>
            <a:r>
              <a:rPr b="0" i="0" lang="en-GB" sz="12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Real FPS measurements on i5-class CPU and representative smartphone SoCs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88279" y="4756150"/>
            <a:ext cx="1277325" cy="3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